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5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ca-ES" dirty="0"/>
              <a:t>NOTAS</a:t>
            </a:r>
          </a:p>
          <a:p>
            <a:pPr>
              <a:defRPr/>
            </a:pPr>
            <a:endParaRPr lang="ca-E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Juan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Ingles</c:v>
                </c:pt>
                <c:pt idx="1">
                  <c:v>Castellano</c:v>
                </c:pt>
                <c:pt idx="2">
                  <c:v>Catalan</c:v>
                </c:pt>
                <c:pt idx="3">
                  <c:v>Mates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B2-483E-B33E-302ED22C0B7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Pepe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Ingles</c:v>
                </c:pt>
                <c:pt idx="1">
                  <c:v>Castellano</c:v>
                </c:pt>
                <c:pt idx="2">
                  <c:v>Catalan</c:v>
                </c:pt>
                <c:pt idx="3">
                  <c:v>Mates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8B2-483E-B33E-302ED22C0B7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Josep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Ingles</c:v>
                </c:pt>
                <c:pt idx="1">
                  <c:v>Castellano</c:v>
                </c:pt>
                <c:pt idx="2">
                  <c:v>Catalan</c:v>
                </c:pt>
                <c:pt idx="3">
                  <c:v>Mates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8B2-483E-B33E-302ED22C0B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25749376"/>
        <c:axId val="2035556800"/>
      </c:barChart>
      <c:catAx>
        <c:axId val="2025749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035556800"/>
        <c:crosses val="autoZero"/>
        <c:auto val="1"/>
        <c:lblAlgn val="ctr"/>
        <c:lblOffset val="100"/>
        <c:noMultiLvlLbl val="0"/>
      </c:catAx>
      <c:valAx>
        <c:axId val="2035556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ES"/>
          </a:p>
        </c:txPr>
        <c:crossAx val="2025749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E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E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1A6662E-FAF4-44BC-88B5-85A7CBFB6D30}" type="datetime1">
              <a:rPr lang="en-US" smtClean="0"/>
              <a:pPr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28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6521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90235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0436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1690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25149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880239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1491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357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8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5/10/2024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94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089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5/10/2024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58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5/10/2024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5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5/10/2024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649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233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5/10/2024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9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alphaModFix amt="73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0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5/10/2024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39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6" r:id="rId1"/>
    <p:sldLayoutId id="2147483877" r:id="rId2"/>
    <p:sldLayoutId id="2147483878" r:id="rId3"/>
    <p:sldLayoutId id="2147483879" r:id="rId4"/>
    <p:sldLayoutId id="2147483880" r:id="rId5"/>
    <p:sldLayoutId id="2147483881" r:id="rId6"/>
    <p:sldLayoutId id="2147483882" r:id="rId7"/>
    <p:sldLayoutId id="2147483883" r:id="rId8"/>
    <p:sldLayoutId id="2147483884" r:id="rId9"/>
    <p:sldLayoutId id="2147483885" r:id="rId10"/>
    <p:sldLayoutId id="2147483886" r:id="rId11"/>
    <p:sldLayoutId id="2147483887" r:id="rId12"/>
    <p:sldLayoutId id="2147483888" r:id="rId13"/>
    <p:sldLayoutId id="2147483889" r:id="rId14"/>
    <p:sldLayoutId id="2147483890" r:id="rId15"/>
    <p:sldLayoutId id="2147483891" r:id="rId16"/>
    <p:sldLayoutId id="2147483892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overleaf.com/read/bcfvzzvykrfw#e3f18a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bstract watercolor pattern on a white background">
            <a:extLst>
              <a:ext uri="{FF2B5EF4-FFF2-40B4-BE49-F238E27FC236}">
                <a16:creationId xmlns:a16="http://schemas.microsoft.com/office/drawing/2014/main" id="{679DA6EF-8986-A13F-4367-5341A8AE58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14642" r="-1" b="1083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C7DEDF-9632-800B-DD72-CE199520AA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ca-ES" sz="5200">
                <a:solidFill>
                  <a:srgbClr val="FFFFFF"/>
                </a:solidFill>
              </a:rPr>
              <a:t>POWERPOINT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E725C6-8522-B902-802A-9500434CEC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anchor="t">
            <a:normAutofit/>
          </a:bodyPr>
          <a:lstStyle/>
          <a:p>
            <a:r>
              <a:rPr lang="ca-ES" sz="2200" dirty="0">
                <a:solidFill>
                  <a:srgbClr val="FFFFFF"/>
                </a:solidFill>
              </a:rPr>
              <a:t>Oscar </a:t>
            </a:r>
            <a:r>
              <a:rPr lang="ca-ES" sz="2200" dirty="0" err="1">
                <a:solidFill>
                  <a:srgbClr val="FFFFFF"/>
                </a:solidFill>
              </a:rPr>
              <a:t>Martinez</a:t>
            </a:r>
            <a:r>
              <a:rPr lang="ca-ES" sz="2200" dirty="0">
                <a:solidFill>
                  <a:srgbClr val="FFFFFF"/>
                </a:solidFill>
              </a:rPr>
              <a:t> Cabrera 1SMX</a:t>
            </a:r>
          </a:p>
        </p:txBody>
      </p:sp>
    </p:spTree>
    <p:extLst>
      <p:ext uri="{BB962C8B-B14F-4D97-AF65-F5344CB8AC3E}">
        <p14:creationId xmlns:p14="http://schemas.microsoft.com/office/powerpoint/2010/main" val="398010210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4000">
        <p15:prstTrans prst="drape"/>
      </p:transition>
    </mc:Choice>
    <mc:Fallback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89B2C-FA9A-9617-6BB2-F87A5CEE2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solidFill>
                  <a:schemeClr val="tx1"/>
                </a:solidFill>
              </a:rPr>
              <a:t>IMATGE DE FONS A TOTES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4B7BB-7FBF-775F-26D5-EB725569A4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5782183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4000">
        <p15:prstTrans prst="fallOver"/>
      </p:transition>
    </mc:Choice>
    <mc:Fallback>
      <p:transition spd="slow" advClick="0" advTm="4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04E87-5EEC-7A62-8B5B-2C9ED3DF0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2" y="381000"/>
            <a:ext cx="10003218" cy="1600124"/>
          </a:xfrm>
        </p:spPr>
        <p:txBody>
          <a:bodyPr>
            <a:normAutofit/>
          </a:bodyPr>
          <a:lstStyle/>
          <a:p>
            <a:r>
              <a:rPr lang="ca-ES" dirty="0">
                <a:solidFill>
                  <a:schemeClr val="tx1"/>
                </a:solidFill>
              </a:rPr>
              <a:t>Document de làtex de la Tasca2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68B279-1854-2002-3005-6602DC849F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756" y="2362200"/>
            <a:ext cx="8796444" cy="3935986"/>
          </a:xfrm>
        </p:spPr>
        <p:txBody>
          <a:bodyPr anchor="ctr">
            <a:normAutofit/>
          </a:bodyPr>
          <a:lstStyle/>
          <a:p>
            <a:pPr marL="3200400" lvl="7" indent="0">
              <a:buNone/>
            </a:pPr>
            <a:r>
              <a:rPr lang="ca-ES" sz="5000" b="0" i="0" u="sng" strike="noStrike" dirty="0">
                <a:solidFill>
                  <a:schemeClr val="tx1"/>
                </a:solidFill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LATEX</a:t>
            </a:r>
            <a:endParaRPr lang="ca-ES" sz="5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05900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4000">
        <p15:prstTrans prst="fallOver"/>
      </p:transition>
    </mc:Choice>
    <mc:Fallback>
      <p:transition spd="slow" advClick="0" advTm="4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864465B-01F7-FD77-AE39-EF4985639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6104" y="606338"/>
            <a:ext cx="4219791" cy="432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9981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4000">
        <p15:prstTrans prst="fallOver"/>
      </p:transition>
    </mc:Choice>
    <mc:Fallback>
      <p:transition spd="slow" advClick="0" advTm="4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Group 1049">
            <a:extLst>
              <a:ext uri="{FF2B5EF4-FFF2-40B4-BE49-F238E27FC236}">
                <a16:creationId xmlns:a16="http://schemas.microsoft.com/office/drawing/2014/main" id="{5A992EA8-A2AE-480C-BFF9-7B1346439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51" name="Rectangle 1050">
              <a:extLst>
                <a:ext uri="{FF2B5EF4-FFF2-40B4-BE49-F238E27FC236}">
                  <a16:creationId xmlns:a16="http://schemas.microsoft.com/office/drawing/2014/main" id="{0F6F97DA-7406-453D-9AB4-28B0891BB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a-ES"/>
            </a:p>
          </p:txBody>
        </p:sp>
        <p:sp>
          <p:nvSpPr>
            <p:cNvPr id="1052" name="Oval 1051">
              <a:extLst>
                <a:ext uri="{FF2B5EF4-FFF2-40B4-BE49-F238E27FC236}">
                  <a16:creationId xmlns:a16="http://schemas.microsoft.com/office/drawing/2014/main" id="{31D171A9-30C8-4156-8EAF-50888EBE77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a-ES"/>
            </a:p>
          </p:txBody>
        </p:sp>
        <p:sp>
          <p:nvSpPr>
            <p:cNvPr id="1053" name="Oval 1052">
              <a:extLst>
                <a:ext uri="{FF2B5EF4-FFF2-40B4-BE49-F238E27FC236}">
                  <a16:creationId xmlns:a16="http://schemas.microsoft.com/office/drawing/2014/main" id="{C52A6C74-8DC4-4902-962C-0DAFD7F9B5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a-ES"/>
            </a:p>
          </p:txBody>
        </p:sp>
        <p:sp>
          <p:nvSpPr>
            <p:cNvPr id="1054" name="Oval 1053">
              <a:extLst>
                <a:ext uri="{FF2B5EF4-FFF2-40B4-BE49-F238E27FC236}">
                  <a16:creationId xmlns:a16="http://schemas.microsoft.com/office/drawing/2014/main" id="{D34C65DE-5132-426E-9E92-81CB9EFF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a-ES"/>
            </a:p>
          </p:txBody>
        </p:sp>
        <p:sp>
          <p:nvSpPr>
            <p:cNvPr id="1055" name="Oval 1054">
              <a:extLst>
                <a:ext uri="{FF2B5EF4-FFF2-40B4-BE49-F238E27FC236}">
                  <a16:creationId xmlns:a16="http://schemas.microsoft.com/office/drawing/2014/main" id="{463FE9C4-150E-4C97-A21E-53B7CD261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a-ES"/>
            </a:p>
          </p:txBody>
        </p:sp>
        <p:sp>
          <p:nvSpPr>
            <p:cNvPr id="1056" name="Oval 1055">
              <a:extLst>
                <a:ext uri="{FF2B5EF4-FFF2-40B4-BE49-F238E27FC236}">
                  <a16:creationId xmlns:a16="http://schemas.microsoft.com/office/drawing/2014/main" id="{F4DD7FA2-5B3A-4DD2-BA1A-735CC86BAA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ca-ES"/>
            </a:p>
          </p:txBody>
        </p:sp>
        <p:sp>
          <p:nvSpPr>
            <p:cNvPr id="1057" name="Freeform 5">
              <a:extLst>
                <a:ext uri="{FF2B5EF4-FFF2-40B4-BE49-F238E27FC236}">
                  <a16:creationId xmlns:a16="http://schemas.microsoft.com/office/drawing/2014/main" id="{B11D6824-D097-439B-9956-5436E5111A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ca-ES"/>
            </a:p>
          </p:txBody>
        </p:sp>
      </p:grp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5669AB50-4CAD-4D10-A09A-A0C01AF9E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ca-E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B48AD1-92E9-6AC9-CAFA-CF8C47EA5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4929" y="973394"/>
            <a:ext cx="4798142" cy="34216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AVATAR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E13E4A2-5DA0-8041-826B-53416E1E21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" r="1" b="17457"/>
          <a:stretch/>
        </p:blipFill>
        <p:spPr bwMode="auto">
          <a:xfrm>
            <a:off x="1109764" y="1379399"/>
            <a:ext cx="4986236" cy="4096085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828559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4000">
        <p15:prstTrans prst="fallOver"/>
      </p:transition>
    </mc:Choice>
    <mc:Fallback>
      <p:transition spd="slow" advClick="0" advTm="4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B933D-DC18-CD50-6C71-7819D119A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solidFill>
                  <a:schemeClr val="tx1"/>
                </a:solidFill>
              </a:rPr>
              <a:t>PODCAST</a:t>
            </a:r>
          </a:p>
        </p:txBody>
      </p:sp>
      <p:pic>
        <p:nvPicPr>
          <p:cNvPr id="4" name="Còpia de GRABACIÓ Oscar">
            <a:hlinkClick r:id="" action="ppaction://media"/>
            <a:extLst>
              <a:ext uri="{FF2B5EF4-FFF2-40B4-BE49-F238E27FC236}">
                <a16:creationId xmlns:a16="http://schemas.microsoft.com/office/drawing/2014/main" id="{9158295F-2EF1-1FB1-0361-5F93E43E1618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54600" y="3147868"/>
            <a:ext cx="2082800" cy="2082800"/>
          </a:xfrm>
        </p:spPr>
      </p:pic>
    </p:spTree>
    <p:extLst>
      <p:ext uri="{BB962C8B-B14F-4D97-AF65-F5344CB8AC3E}">
        <p14:creationId xmlns:p14="http://schemas.microsoft.com/office/powerpoint/2010/main" val="29924252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4000">
        <p15:prstTrans prst="fallOver"/>
      </p:transition>
    </mc:Choice>
    <mc:Fallback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7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12B32-66FB-E357-FB0C-35EC7E751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solidFill>
                  <a:schemeClr val="tx1"/>
                </a:solidFill>
              </a:rPr>
              <a:t>VIDEO</a:t>
            </a:r>
          </a:p>
        </p:txBody>
      </p:sp>
      <p:pic>
        <p:nvPicPr>
          <p:cNvPr id="4" name="MONTAJEPC VIDEO (shotcut)">
            <a:hlinkClick r:id="" action="ppaction://media"/>
            <a:extLst>
              <a:ext uri="{FF2B5EF4-FFF2-40B4-BE49-F238E27FC236}">
                <a16:creationId xmlns:a16="http://schemas.microsoft.com/office/drawing/2014/main" id="{E16D80CB-D51F-6EA6-F0D7-7B3AFB1B434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8725" y="2603500"/>
            <a:ext cx="6073775" cy="3416300"/>
          </a:xfrm>
        </p:spPr>
      </p:pic>
    </p:spTree>
    <p:extLst>
      <p:ext uri="{BB962C8B-B14F-4D97-AF65-F5344CB8AC3E}">
        <p14:creationId xmlns:p14="http://schemas.microsoft.com/office/powerpoint/2010/main" val="65911657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4000">
        <p15:prstTrans prst="fallOver"/>
      </p:transition>
    </mc:Choice>
    <mc:Fallback>
      <p:transition spd="slow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6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5F41B-2448-0581-7CEB-375667E74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solidFill>
                  <a:schemeClr val="tx1"/>
                </a:solidFill>
              </a:rPr>
              <a:t>TABLA COMPARATIVA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9DEE91A-1DF5-D04C-0DD0-F45B8569F0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6899395"/>
              </p:ext>
            </p:extLst>
          </p:nvPr>
        </p:nvGraphicFramePr>
        <p:xfrm>
          <a:off x="1155700" y="2603500"/>
          <a:ext cx="876141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0471">
                  <a:extLst>
                    <a:ext uri="{9D8B030D-6E8A-4147-A177-3AD203B41FA5}">
                      <a16:colId xmlns:a16="http://schemas.microsoft.com/office/drawing/2014/main" val="1372287326"/>
                    </a:ext>
                  </a:extLst>
                </a:gridCol>
                <a:gridCol w="2920471">
                  <a:extLst>
                    <a:ext uri="{9D8B030D-6E8A-4147-A177-3AD203B41FA5}">
                      <a16:colId xmlns:a16="http://schemas.microsoft.com/office/drawing/2014/main" val="1503979277"/>
                    </a:ext>
                  </a:extLst>
                </a:gridCol>
                <a:gridCol w="2920471">
                  <a:extLst>
                    <a:ext uri="{9D8B030D-6E8A-4147-A177-3AD203B41FA5}">
                      <a16:colId xmlns:a16="http://schemas.microsoft.com/office/drawing/2014/main" val="198841666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ca-ES" dirty="0"/>
                        <a:t>TROFEOS: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Real Madrid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FC Barcelona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8986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a-ES" dirty="0" err="1"/>
                        <a:t>Champions</a:t>
                      </a:r>
                      <a:r>
                        <a:rPr lang="ca-ES" dirty="0"/>
                        <a:t>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48996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a-ES" dirty="0" err="1"/>
                        <a:t>Ligas</a:t>
                      </a:r>
                      <a:r>
                        <a:rPr lang="ca-ES" dirty="0"/>
                        <a:t>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95543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a-ES" dirty="0" err="1"/>
                        <a:t>Copas</a:t>
                      </a:r>
                      <a:r>
                        <a:rPr lang="ca-ES" dirty="0"/>
                        <a:t> del </a:t>
                      </a:r>
                      <a:r>
                        <a:rPr lang="ca-ES" dirty="0" err="1"/>
                        <a:t>rey</a:t>
                      </a:r>
                      <a:r>
                        <a:rPr lang="ca-ES" dirty="0"/>
                        <a:t>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6317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ca-ES" dirty="0" err="1"/>
                        <a:t>Clasicos</a:t>
                      </a:r>
                      <a:r>
                        <a:rPr lang="ca-ES" dirty="0"/>
                        <a:t>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105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a-ES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3580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88274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4000">
        <p15:prstTrans prst="fallOver"/>
      </p:transition>
    </mc:Choice>
    <mc:Fallback>
      <p:transition spd="slow" advClick="0" advTm="4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5001A-19E8-3E51-FAED-6C07E1074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solidFill>
                  <a:schemeClr val="tx1"/>
                </a:solidFill>
              </a:rPr>
              <a:t>GRAFICO DE BARRAS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10190BB-1506-93EA-A831-1F3CB4C8EF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920015"/>
              </p:ext>
            </p:extLst>
          </p:nvPr>
        </p:nvGraphicFramePr>
        <p:xfrm>
          <a:off x="1155700" y="2603500"/>
          <a:ext cx="8761413" cy="3416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80363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000"/>
    </mc:Choice>
    <mc:Fallback>
      <p:transition spd="slow" advClick="0" advTm="4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081A3-AE86-6916-4569-BBB88DA75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>
                <a:solidFill>
                  <a:schemeClr val="tx1"/>
                </a:solidFill>
              </a:rPr>
              <a:t>LLISTES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C82C7-DA90-4D77-8637-F6145FEB13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1411" y="2468032"/>
            <a:ext cx="2054589" cy="3416300"/>
          </a:xfrm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ca-ES" dirty="0"/>
              <a:t>Llista ciutat : </a:t>
            </a:r>
          </a:p>
          <a:p>
            <a:r>
              <a:rPr lang="ca-ES" dirty="0">
                <a:solidFill>
                  <a:schemeClr val="tx1"/>
                </a:solidFill>
              </a:rPr>
              <a:t>Granada</a:t>
            </a:r>
          </a:p>
          <a:p>
            <a:r>
              <a:rPr lang="ca-ES" dirty="0">
                <a:solidFill>
                  <a:schemeClr val="tx1"/>
                </a:solidFill>
              </a:rPr>
              <a:t>Madrid</a:t>
            </a:r>
          </a:p>
          <a:p>
            <a:r>
              <a:rPr lang="ca-ES" dirty="0">
                <a:solidFill>
                  <a:schemeClr val="tx1"/>
                </a:solidFill>
              </a:rPr>
              <a:t>Barcelona</a:t>
            </a:r>
          </a:p>
          <a:p>
            <a:r>
              <a:rPr lang="ca-ES" dirty="0">
                <a:solidFill>
                  <a:schemeClr val="tx1"/>
                </a:solidFill>
              </a:rPr>
              <a:t>Oviedo</a:t>
            </a:r>
          </a:p>
          <a:p>
            <a:r>
              <a:rPr lang="ca-ES" dirty="0">
                <a:solidFill>
                  <a:schemeClr val="tx1"/>
                </a:solidFill>
              </a:rPr>
              <a:t>Gijón</a:t>
            </a:r>
          </a:p>
          <a:p>
            <a:r>
              <a:rPr lang="ca-ES" dirty="0">
                <a:solidFill>
                  <a:schemeClr val="tx1"/>
                </a:solidFill>
              </a:rPr>
              <a:t>Londres</a:t>
            </a:r>
          </a:p>
          <a:p>
            <a:endParaRPr lang="ca-ES" dirty="0">
              <a:solidFill>
                <a:schemeClr val="tx1"/>
              </a:solidFill>
            </a:endParaRPr>
          </a:p>
          <a:p>
            <a:endParaRPr lang="ca-ES" dirty="0">
              <a:solidFill>
                <a:schemeClr val="tx1"/>
              </a:solidFill>
            </a:endParaRPr>
          </a:p>
          <a:p>
            <a:pPr>
              <a:buFont typeface="+mj-lt"/>
              <a:buAutoNum type="arabicPeriod"/>
            </a:pPr>
            <a:endParaRPr lang="ca-E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79BC98C-5F61-276C-81C5-3B3AD26A3912}"/>
              </a:ext>
            </a:extLst>
          </p:cNvPr>
          <p:cNvSpPr txBox="1">
            <a:spLocks/>
          </p:cNvSpPr>
          <p:nvPr/>
        </p:nvSpPr>
        <p:spPr>
          <a:xfrm>
            <a:off x="6096000" y="2468032"/>
            <a:ext cx="2054589" cy="341630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ca-ES" dirty="0"/>
              <a:t>Llista dispositius : </a:t>
            </a:r>
          </a:p>
          <a:p>
            <a:r>
              <a:rPr lang="ca-ES" dirty="0">
                <a:solidFill>
                  <a:schemeClr val="tx1"/>
                </a:solidFill>
              </a:rPr>
              <a:t>PC</a:t>
            </a:r>
          </a:p>
          <a:p>
            <a:r>
              <a:rPr lang="ca-ES" dirty="0">
                <a:solidFill>
                  <a:schemeClr val="tx1"/>
                </a:solidFill>
              </a:rPr>
              <a:t>Portàtil</a:t>
            </a:r>
          </a:p>
          <a:p>
            <a:r>
              <a:rPr lang="ca-ES" dirty="0">
                <a:solidFill>
                  <a:schemeClr val="tx1"/>
                </a:solidFill>
              </a:rPr>
              <a:t>Mòbil</a:t>
            </a:r>
          </a:p>
          <a:p>
            <a:r>
              <a:rPr lang="ca-ES" dirty="0">
                <a:solidFill>
                  <a:schemeClr val="tx1"/>
                </a:solidFill>
              </a:rPr>
              <a:t>Tablet</a:t>
            </a:r>
          </a:p>
          <a:p>
            <a:r>
              <a:rPr lang="ca-ES" dirty="0">
                <a:solidFill>
                  <a:schemeClr val="tx1"/>
                </a:solidFill>
              </a:rPr>
              <a:t>TV</a:t>
            </a:r>
          </a:p>
          <a:p>
            <a:r>
              <a:rPr lang="ca-ES" dirty="0">
                <a:solidFill>
                  <a:schemeClr val="tx1"/>
                </a:solidFill>
              </a:rPr>
              <a:t>Londres</a:t>
            </a:r>
          </a:p>
          <a:p>
            <a:endParaRPr lang="ca-ES" dirty="0">
              <a:solidFill>
                <a:schemeClr val="tx1"/>
              </a:solidFill>
            </a:endParaRPr>
          </a:p>
          <a:p>
            <a:endParaRPr lang="ca-ES" dirty="0">
              <a:solidFill>
                <a:schemeClr val="tx1"/>
              </a:solidFill>
            </a:endParaRPr>
          </a:p>
          <a:p>
            <a:pPr>
              <a:buFont typeface="+mj-lt"/>
              <a:buAutoNum type="arabicPeriod"/>
            </a:pP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163934207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Click="0" advTm="4000">
        <p15:prstTrans prst="fallOver"/>
      </p:transition>
    </mc:Choice>
    <mc:Fallback>
      <p:transition spd="slow" advClick="0" advTm="4000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254D754B-4336-4BF1-8CD6-BF4102EC6C3E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59</TotalTime>
  <Words>69</Words>
  <Application>Microsoft Office PowerPoint</Application>
  <PresentationFormat>Panorámica</PresentationFormat>
  <Paragraphs>43</Paragraphs>
  <Slides>10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 Boardroom</vt:lpstr>
      <vt:lpstr>POWERPOINT</vt:lpstr>
      <vt:lpstr>Document de làtex de la Tasca2 </vt:lpstr>
      <vt:lpstr>Presentación de PowerPoint</vt:lpstr>
      <vt:lpstr>AVATAR</vt:lpstr>
      <vt:lpstr>PODCAST</vt:lpstr>
      <vt:lpstr>VIDEO</vt:lpstr>
      <vt:lpstr>TABLA COMPARATIVA</vt:lpstr>
      <vt:lpstr>GRAFICO DE BARRAS</vt:lpstr>
      <vt:lpstr>LLISTES</vt:lpstr>
      <vt:lpstr>IMATGE DE FONS A TOTES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</dc:title>
  <dc:creator>cicles</dc:creator>
  <cp:lastModifiedBy>cicles</cp:lastModifiedBy>
  <cp:revision>3</cp:revision>
  <dcterms:created xsi:type="dcterms:W3CDTF">2024-05-07T11:40:14Z</dcterms:created>
  <dcterms:modified xsi:type="dcterms:W3CDTF">2024-05-10T06:46:17Z</dcterms:modified>
</cp:coreProperties>
</file>

<file path=docProps/thumbnail.jpeg>
</file>